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58" r:id="rId3"/>
    <p:sldId id="259" r:id="rId4"/>
    <p:sldId id="260" r:id="rId5"/>
    <p:sldId id="261" r:id="rId6"/>
    <p:sldId id="262" r:id="rId7"/>
    <p:sldId id="263" r:id="rId8"/>
    <p:sldId id="264" r:id="rId9"/>
    <p:sldId id="265" r:id="rId10"/>
    <p:sldId id="267" r:id="rId11"/>
    <p:sldId id="266" r:id="rId12"/>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756" y="-96"/>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F43D4C-8A71-429B-A928-4ADC816104C5}" type="datetimeFigureOut">
              <a:rPr lang="en-US" smtClean="0"/>
              <a:t>8/18/2018</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7995E8-BB2C-4B99-BC96-68C383561044}" type="slidenum">
              <a:rPr lang="en-US" smtClean="0"/>
              <a:t>‹#›</a:t>
            </a:fld>
            <a:endParaRPr lang="en-US"/>
          </a:p>
        </p:txBody>
      </p:sp>
    </p:spTree>
    <p:extLst>
      <p:ext uri="{BB962C8B-B14F-4D97-AF65-F5344CB8AC3E}">
        <p14:creationId xmlns:p14="http://schemas.microsoft.com/office/powerpoint/2010/main" val="2585087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2" name="Google Shape;82;p1: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9C5B38-7119-48FF-B0FF-8A9A95374409}" type="datetimeFigureOut">
              <a:rPr lang="en-US" smtClean="0"/>
              <a:t>8/18/2018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C8910-EED6-4438-8732-37F62947365F}" type="slidenum">
              <a:rPr lang="en-US" smtClean="0"/>
              <a:t>‹#›</a:t>
            </a:fld>
            <a:endParaRPr lang="en-US"/>
          </a:p>
        </p:txBody>
      </p:sp>
    </p:spTree>
    <p:extLst>
      <p:ext uri="{BB962C8B-B14F-4D97-AF65-F5344CB8AC3E}">
        <p14:creationId xmlns:p14="http://schemas.microsoft.com/office/powerpoint/2010/main" val="3168258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9C5B38-7119-48FF-B0FF-8A9A95374409}" type="datetimeFigureOut">
              <a:rPr lang="en-US" smtClean="0"/>
              <a:t>8/18/2018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C8910-EED6-4438-8732-37F62947365F}" type="slidenum">
              <a:rPr lang="en-US" smtClean="0"/>
              <a:t>‹#›</a:t>
            </a:fld>
            <a:endParaRPr lang="en-US"/>
          </a:p>
        </p:txBody>
      </p:sp>
    </p:spTree>
    <p:extLst>
      <p:ext uri="{BB962C8B-B14F-4D97-AF65-F5344CB8AC3E}">
        <p14:creationId xmlns:p14="http://schemas.microsoft.com/office/powerpoint/2010/main" val="784045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0415" y="274639"/>
            <a:ext cx="3654531"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589" y="274639"/>
            <a:ext cx="1076468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9C5B38-7119-48FF-B0FF-8A9A95374409}" type="datetimeFigureOut">
              <a:rPr lang="en-US" smtClean="0"/>
              <a:t>8/18/2018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C8910-EED6-4438-8732-37F62947365F}" type="slidenum">
              <a:rPr lang="en-US" smtClean="0"/>
              <a:t>‹#›</a:t>
            </a:fld>
            <a:endParaRPr lang="en-US"/>
          </a:p>
        </p:txBody>
      </p:sp>
    </p:spTree>
    <p:extLst>
      <p:ext uri="{BB962C8B-B14F-4D97-AF65-F5344CB8AC3E}">
        <p14:creationId xmlns:p14="http://schemas.microsoft.com/office/powerpoint/2010/main" val="1803689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9C5B38-7119-48FF-B0FF-8A9A95374409}" type="datetimeFigureOut">
              <a:rPr lang="en-US" smtClean="0"/>
              <a:t>8/18/2018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C8910-EED6-4438-8732-37F62947365F}" type="slidenum">
              <a:rPr lang="en-US" smtClean="0"/>
              <a:t>‹#›</a:t>
            </a:fld>
            <a:endParaRPr lang="en-US"/>
          </a:p>
        </p:txBody>
      </p:sp>
    </p:spTree>
    <p:extLst>
      <p:ext uri="{BB962C8B-B14F-4D97-AF65-F5344CB8AC3E}">
        <p14:creationId xmlns:p14="http://schemas.microsoft.com/office/powerpoint/2010/main" val="4134112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9C5B38-7119-48FF-B0FF-8A9A95374409}" type="datetimeFigureOut">
              <a:rPr lang="en-US" smtClean="0"/>
              <a:t>8/18/2018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C8910-EED6-4438-8732-37F62947365F}" type="slidenum">
              <a:rPr lang="en-US" smtClean="0"/>
              <a:t>‹#›</a:t>
            </a:fld>
            <a:endParaRPr lang="en-US"/>
          </a:p>
        </p:txBody>
      </p:sp>
    </p:spTree>
    <p:extLst>
      <p:ext uri="{BB962C8B-B14F-4D97-AF65-F5344CB8AC3E}">
        <p14:creationId xmlns:p14="http://schemas.microsoft.com/office/powerpoint/2010/main" val="2573905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589" y="1600201"/>
            <a:ext cx="720960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5341" y="1600201"/>
            <a:ext cx="720960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9C5B38-7119-48FF-B0FF-8A9A95374409}" type="datetimeFigureOut">
              <a:rPr lang="en-US" smtClean="0"/>
              <a:t>8/18/2018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C8910-EED6-4438-8732-37F62947365F}" type="slidenum">
              <a:rPr lang="en-US" smtClean="0"/>
              <a:t>‹#›</a:t>
            </a:fld>
            <a:endParaRPr lang="en-US"/>
          </a:p>
        </p:txBody>
      </p:sp>
    </p:spTree>
    <p:extLst>
      <p:ext uri="{BB962C8B-B14F-4D97-AF65-F5344CB8AC3E}">
        <p14:creationId xmlns:p14="http://schemas.microsoft.com/office/powerpoint/2010/main" val="323203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9C5B38-7119-48FF-B0FF-8A9A95374409}" type="datetimeFigureOut">
              <a:rPr lang="en-US" smtClean="0"/>
              <a:t>8/18/2018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8C8910-EED6-4438-8732-37F62947365F}" type="slidenum">
              <a:rPr lang="en-US" smtClean="0"/>
              <a:t>‹#›</a:t>
            </a:fld>
            <a:endParaRPr lang="en-US"/>
          </a:p>
        </p:txBody>
      </p:sp>
    </p:spTree>
    <p:extLst>
      <p:ext uri="{BB962C8B-B14F-4D97-AF65-F5344CB8AC3E}">
        <p14:creationId xmlns:p14="http://schemas.microsoft.com/office/powerpoint/2010/main" val="4143627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9C5B38-7119-48FF-B0FF-8A9A95374409}" type="datetimeFigureOut">
              <a:rPr lang="en-US" smtClean="0"/>
              <a:t>8/18/2018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8C8910-EED6-4438-8732-37F62947365F}" type="slidenum">
              <a:rPr lang="en-US" smtClean="0"/>
              <a:t>‹#›</a:t>
            </a:fld>
            <a:endParaRPr lang="en-US"/>
          </a:p>
        </p:txBody>
      </p:sp>
    </p:spTree>
    <p:extLst>
      <p:ext uri="{BB962C8B-B14F-4D97-AF65-F5344CB8AC3E}">
        <p14:creationId xmlns:p14="http://schemas.microsoft.com/office/powerpoint/2010/main" val="4066816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9C5B38-7119-48FF-B0FF-8A9A95374409}" type="datetimeFigureOut">
              <a:rPr lang="en-US" smtClean="0"/>
              <a:t>8/18/2018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8C8910-EED6-4438-8732-37F62947365F}" type="slidenum">
              <a:rPr lang="en-US" smtClean="0"/>
              <a:t>‹#›</a:t>
            </a:fld>
            <a:endParaRPr lang="en-US"/>
          </a:p>
        </p:txBody>
      </p:sp>
    </p:spTree>
    <p:extLst>
      <p:ext uri="{BB962C8B-B14F-4D97-AF65-F5344CB8AC3E}">
        <p14:creationId xmlns:p14="http://schemas.microsoft.com/office/powerpoint/2010/main" val="1813473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9C5B38-7119-48FF-B0FF-8A9A95374409}" type="datetimeFigureOut">
              <a:rPr lang="en-US" smtClean="0"/>
              <a:t>8/18/2018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C8910-EED6-4438-8732-37F62947365F}" type="slidenum">
              <a:rPr lang="en-US" smtClean="0"/>
              <a:t>‹#›</a:t>
            </a:fld>
            <a:endParaRPr lang="en-US"/>
          </a:p>
        </p:txBody>
      </p:sp>
    </p:spTree>
    <p:extLst>
      <p:ext uri="{BB962C8B-B14F-4D97-AF65-F5344CB8AC3E}">
        <p14:creationId xmlns:p14="http://schemas.microsoft.com/office/powerpoint/2010/main" val="2658164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9C5B38-7119-48FF-B0FF-8A9A95374409}" type="datetimeFigureOut">
              <a:rPr lang="en-US" smtClean="0"/>
              <a:t>8/18/2018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C8910-EED6-4438-8732-37F62947365F}" type="slidenum">
              <a:rPr lang="en-US" smtClean="0"/>
              <a:t>‹#›</a:t>
            </a:fld>
            <a:endParaRPr lang="en-US"/>
          </a:p>
        </p:txBody>
      </p:sp>
    </p:spTree>
    <p:extLst>
      <p:ext uri="{BB962C8B-B14F-4D97-AF65-F5344CB8AC3E}">
        <p14:creationId xmlns:p14="http://schemas.microsoft.com/office/powerpoint/2010/main" val="2461216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9C5B38-7119-48FF-B0FF-8A9A95374409}" type="datetimeFigureOut">
              <a:rPr lang="en-US" smtClean="0"/>
              <a:t>8/18/2018</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8C8910-EED6-4438-8732-37F62947365F}" type="slidenum">
              <a:rPr lang="en-US" smtClean="0"/>
              <a:t>‹#›</a:t>
            </a:fld>
            <a:endParaRPr lang="en-US"/>
          </a:p>
        </p:txBody>
      </p:sp>
    </p:spTree>
    <p:extLst>
      <p:ext uri="{BB962C8B-B14F-4D97-AF65-F5344CB8AC3E}">
        <p14:creationId xmlns:p14="http://schemas.microsoft.com/office/powerpoint/2010/main" val="1537363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3" descr="Image result for cosmos testbed logo"/>
          <p:cNvPicPr preferRelativeResize="0"/>
          <p:nvPr/>
        </p:nvPicPr>
        <p:blipFill rotWithShape="1">
          <a:blip r:embed="rId3">
            <a:alphaModFix/>
          </a:blip>
          <a:srcRect/>
          <a:stretch/>
        </p:blipFill>
        <p:spPr>
          <a:xfrm>
            <a:off x="0" y="0"/>
            <a:ext cx="12188825" cy="1524000"/>
          </a:xfrm>
          <a:prstGeom prst="rect">
            <a:avLst/>
          </a:prstGeom>
          <a:noFill/>
          <a:ln>
            <a:noFill/>
          </a:ln>
        </p:spPr>
      </p:pic>
      <p:pic>
        <p:nvPicPr>
          <p:cNvPr id="85" name="Google Shape;85;p13"/>
          <p:cNvPicPr preferRelativeResize="0"/>
          <p:nvPr/>
        </p:nvPicPr>
        <p:blipFill>
          <a:blip r:embed="rId4">
            <a:alphaModFix/>
          </a:blip>
          <a:stretch>
            <a:fillRect/>
          </a:stretch>
        </p:blipFill>
        <p:spPr>
          <a:xfrm>
            <a:off x="1624625" y="1524000"/>
            <a:ext cx="8939548" cy="5334003"/>
          </a:xfrm>
          <a:prstGeom prst="rect">
            <a:avLst/>
          </a:prstGeom>
          <a:noFill/>
          <a:ln>
            <a:noFill/>
          </a:ln>
        </p:spPr>
      </p:pic>
      <p:pic>
        <p:nvPicPr>
          <p:cNvPr id="86" name="Google Shape;86;p13"/>
          <p:cNvPicPr preferRelativeResize="0"/>
          <p:nvPr/>
        </p:nvPicPr>
        <p:blipFill>
          <a:blip r:embed="rId5">
            <a:alphaModFix/>
          </a:blip>
          <a:stretch>
            <a:fillRect/>
          </a:stretch>
        </p:blipFill>
        <p:spPr>
          <a:xfrm>
            <a:off x="0" y="1524000"/>
            <a:ext cx="6460950" cy="786075"/>
          </a:xfrm>
          <a:prstGeom prst="rect">
            <a:avLst/>
          </a:prstGeom>
          <a:noFill/>
          <a:ln>
            <a:noFill/>
          </a:ln>
        </p:spPr>
      </p:pic>
      <p:pic>
        <p:nvPicPr>
          <p:cNvPr id="87" name="Google Shape;87;p13"/>
          <p:cNvPicPr preferRelativeResize="0"/>
          <p:nvPr/>
        </p:nvPicPr>
        <p:blipFill>
          <a:blip r:embed="rId6">
            <a:alphaModFix/>
          </a:blip>
          <a:stretch>
            <a:fillRect/>
          </a:stretch>
        </p:blipFill>
        <p:spPr>
          <a:xfrm>
            <a:off x="8506013" y="5955600"/>
            <a:ext cx="3249686" cy="786075"/>
          </a:xfrm>
          <a:prstGeom prst="rect">
            <a:avLst/>
          </a:prstGeom>
          <a:noFill/>
          <a:ln>
            <a:noFill/>
          </a:ln>
        </p:spPr>
      </p:pic>
      <p:pic>
        <p:nvPicPr>
          <p:cNvPr id="89" name="Google Shape;89;p13"/>
          <p:cNvPicPr preferRelativeResize="0"/>
          <p:nvPr/>
        </p:nvPicPr>
        <p:blipFill>
          <a:blip r:embed="rId7">
            <a:alphaModFix/>
          </a:blip>
          <a:stretch>
            <a:fillRect/>
          </a:stretch>
        </p:blipFill>
        <p:spPr>
          <a:xfrm>
            <a:off x="3839661" y="5865400"/>
            <a:ext cx="4509501" cy="699825"/>
          </a:xfrm>
          <a:prstGeom prst="rect">
            <a:avLst/>
          </a:prstGeom>
          <a:noFill/>
          <a:ln>
            <a:noFill/>
          </a:ln>
        </p:spPr>
      </p:pic>
      <p:pic>
        <p:nvPicPr>
          <p:cNvPr id="90" name="Google Shape;90;p13"/>
          <p:cNvPicPr preferRelativeResize="0"/>
          <p:nvPr/>
        </p:nvPicPr>
        <p:blipFill>
          <a:blip r:embed="rId8">
            <a:alphaModFix/>
          </a:blip>
          <a:stretch>
            <a:fillRect/>
          </a:stretch>
        </p:blipFill>
        <p:spPr>
          <a:xfrm>
            <a:off x="0" y="2535151"/>
            <a:ext cx="3403150" cy="1128475"/>
          </a:xfrm>
          <a:prstGeom prst="rect">
            <a:avLst/>
          </a:prstGeom>
          <a:noFill/>
          <a:ln>
            <a:noFill/>
          </a:ln>
        </p:spPr>
      </p:pic>
      <p:pic>
        <p:nvPicPr>
          <p:cNvPr id="91" name="Google Shape;91;p13"/>
          <p:cNvPicPr preferRelativeResize="0"/>
          <p:nvPr/>
        </p:nvPicPr>
        <p:blipFill>
          <a:blip r:embed="rId9">
            <a:alphaModFix/>
          </a:blip>
          <a:stretch>
            <a:fillRect/>
          </a:stretch>
        </p:blipFill>
        <p:spPr>
          <a:xfrm>
            <a:off x="9523400" y="3429000"/>
            <a:ext cx="2436401" cy="2436401"/>
          </a:xfrm>
          <a:prstGeom prst="rect">
            <a:avLst/>
          </a:prstGeom>
          <a:noFill/>
          <a:ln>
            <a:noFill/>
          </a:ln>
        </p:spPr>
      </p:pic>
    </p:spTree>
    <p:extLst>
      <p:ext uri="{BB962C8B-B14F-4D97-AF65-F5344CB8AC3E}">
        <p14:creationId xmlns:p14="http://schemas.microsoft.com/office/powerpoint/2010/main" val="36117839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881" y="644236"/>
            <a:ext cx="4428043" cy="332103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5812" y="2971800"/>
            <a:ext cx="5655113" cy="3886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341812" y="27709"/>
            <a:ext cx="7772400" cy="764428"/>
          </a:xfrm>
        </p:spPr>
        <p:txBody>
          <a:bodyPr>
            <a:normAutofit/>
          </a:bodyPr>
          <a:lstStyle/>
          <a:p>
            <a:r>
              <a:rPr lang="en-US" dirty="0" smtClean="0">
                <a:solidFill>
                  <a:srgbClr val="FF0000"/>
                </a:solidFill>
                <a:latin typeface="Arial Black" panose="020B0A04020102020204" pitchFamily="34" charset="0"/>
              </a:rPr>
              <a:t>Bandwidth &amp; Data Rate</a:t>
            </a:r>
            <a:endParaRPr lang="en-US" dirty="0">
              <a:solidFill>
                <a:srgbClr val="FF0000"/>
              </a:solidFill>
              <a:latin typeface="Arial Black" panose="020B0A04020102020204" pitchFamily="34" charset="0"/>
            </a:endParaRPr>
          </a:p>
        </p:txBody>
      </p:sp>
      <p:pic>
        <p:nvPicPr>
          <p:cNvPr id="6" name="Picture 5" descr="Image result for cosmos testbed logo"/>
          <p:cNvPicPr/>
          <p:nvPr/>
        </p:nvPicPr>
        <p:blipFill>
          <a:blip r:embed="rId4">
            <a:extLst>
              <a:ext uri="{28A0092B-C50C-407E-A947-70E740481C1C}">
                <a14:useLocalDpi xmlns:a14="http://schemas.microsoft.com/office/drawing/2010/main" val="0"/>
              </a:ext>
            </a:extLst>
          </a:blip>
          <a:srcRect/>
          <a:stretch>
            <a:fillRect/>
          </a:stretch>
        </p:blipFill>
        <p:spPr bwMode="auto">
          <a:xfrm>
            <a:off x="0" y="6927"/>
            <a:ext cx="4341812" cy="738349"/>
          </a:xfrm>
          <a:prstGeom prst="rect">
            <a:avLst/>
          </a:prstGeom>
          <a:noFill/>
          <a:ln>
            <a:noFill/>
          </a:ln>
        </p:spPr>
      </p:pic>
      <p:sp>
        <p:nvSpPr>
          <p:cNvPr id="3" name="Rectangle 2"/>
          <p:cNvSpPr/>
          <p:nvPr/>
        </p:nvSpPr>
        <p:spPr>
          <a:xfrm>
            <a:off x="185737" y="786840"/>
            <a:ext cx="5680075" cy="6001643"/>
          </a:xfrm>
          <a:prstGeom prst="rect">
            <a:avLst/>
          </a:prstGeom>
        </p:spPr>
        <p:txBody>
          <a:bodyPr wrap="square">
            <a:spAutoFit/>
          </a:bodyPr>
          <a:lstStyle/>
          <a:p>
            <a:r>
              <a:rPr lang="en-US" sz="3200" dirty="0"/>
              <a:t>The relationship between </a:t>
            </a:r>
            <a:r>
              <a:rPr lang="en-US" sz="3200" b="1" i="1" dirty="0"/>
              <a:t>data rate</a:t>
            </a:r>
            <a:r>
              <a:rPr lang="en-US" sz="3200" dirty="0"/>
              <a:t> and </a:t>
            </a:r>
            <a:r>
              <a:rPr lang="en-US" sz="3200" b="1" i="1" dirty="0"/>
              <a:t>bandwidth</a:t>
            </a:r>
            <a:r>
              <a:rPr lang="en-US" sz="3200" dirty="0"/>
              <a:t> is defined as follows: </a:t>
            </a:r>
            <a:r>
              <a:rPr lang="en-US" sz="3200" dirty="0">
                <a:effectLst>
                  <a:glow rad="228600">
                    <a:schemeClr val="accent5">
                      <a:satMod val="175000"/>
                      <a:alpha val="40000"/>
                    </a:schemeClr>
                  </a:glow>
                </a:effectLst>
              </a:rPr>
              <a:t>if all other factors are kept constant, the rate at which we can send data on an electromagnetic wave is </a:t>
            </a:r>
            <a:r>
              <a:rPr lang="en-US" sz="3200" i="1" dirty="0">
                <a:effectLst>
                  <a:glow rad="228600">
                    <a:schemeClr val="accent5">
                      <a:satMod val="175000"/>
                      <a:alpha val="40000"/>
                    </a:schemeClr>
                  </a:glow>
                </a:effectLst>
              </a:rPr>
              <a:t>proportional </a:t>
            </a:r>
            <a:r>
              <a:rPr lang="en-US" sz="3200" dirty="0">
                <a:effectLst>
                  <a:glow rad="228600">
                    <a:schemeClr val="accent5">
                      <a:satMod val="175000"/>
                      <a:alpha val="40000"/>
                    </a:schemeClr>
                  </a:glow>
                </a:effectLst>
              </a:rPr>
              <a:t>to the bandwidth it occupies.</a:t>
            </a:r>
            <a:r>
              <a:rPr lang="en-US" sz="3200" dirty="0">
                <a:effectLst>
                  <a:glow rad="101600">
                    <a:schemeClr val="tx2">
                      <a:lumMod val="20000"/>
                      <a:lumOff val="80000"/>
                      <a:alpha val="60000"/>
                    </a:schemeClr>
                  </a:glow>
                </a:effectLst>
              </a:rPr>
              <a:t> </a:t>
            </a:r>
            <a:r>
              <a:rPr lang="en-US" sz="3200" dirty="0"/>
              <a:t>In other words, if we double the signal bandwidth, the rate at which this signal can carry information will also be doubled! </a:t>
            </a:r>
          </a:p>
          <a:p>
            <a:endParaRPr lang="en-US" sz="3200" dirty="0"/>
          </a:p>
        </p:txBody>
      </p:sp>
    </p:spTree>
    <p:extLst>
      <p:ext uri="{BB962C8B-B14F-4D97-AF65-F5344CB8AC3E}">
        <p14:creationId xmlns:p14="http://schemas.microsoft.com/office/powerpoint/2010/main" val="27310168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ready set 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0413" y="5244638"/>
            <a:ext cx="3808414" cy="16133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341812" y="13855"/>
            <a:ext cx="7847013" cy="976745"/>
          </a:xfrm>
        </p:spPr>
        <p:txBody>
          <a:bodyPr/>
          <a:lstStyle/>
          <a:p>
            <a:r>
              <a:rPr lang="en-US" dirty="0" smtClean="0">
                <a:solidFill>
                  <a:srgbClr val="FF0000"/>
                </a:solidFill>
                <a:latin typeface="Arial Black" panose="020B0A04020102020204" pitchFamily="34" charset="0"/>
              </a:rPr>
              <a:t>Lab Activity</a:t>
            </a:r>
            <a:endParaRPr lang="en-US"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609441" y="990601"/>
            <a:ext cx="10969943" cy="5135564"/>
          </a:xfrm>
        </p:spPr>
        <p:txBody>
          <a:bodyPr>
            <a:normAutofit lnSpcReduction="10000"/>
          </a:bodyPr>
          <a:lstStyle/>
          <a:p>
            <a:pPr marL="0" indent="0">
              <a:buNone/>
            </a:pPr>
            <a:r>
              <a:rPr lang="en-US" dirty="0" smtClean="0"/>
              <a:t>We are now going to perform an experiment/activity in which you will </a:t>
            </a:r>
            <a:r>
              <a:rPr lang="en-US" dirty="0" smtClean="0"/>
              <a:t>send a specific amounts of data at 2 different data rates and measure the bandwidth and the time it took to transmit the data. We will then compare </a:t>
            </a:r>
            <a:r>
              <a:rPr lang="en-US" dirty="0" smtClean="0"/>
              <a:t>and contrast </a:t>
            </a:r>
            <a:r>
              <a:rPr lang="en-US" dirty="0" smtClean="0"/>
              <a:t>the bandwidths and the transfer times to see the relationship between the two</a:t>
            </a:r>
            <a:r>
              <a:rPr lang="en-US" dirty="0" smtClean="0"/>
              <a:t>. </a:t>
            </a:r>
            <a:r>
              <a:rPr lang="en-US" dirty="0" smtClean="0"/>
              <a:t>We will use equipment from our </a:t>
            </a:r>
            <a:r>
              <a:rPr lang="en-US" b="1" dirty="0" smtClean="0"/>
              <a:t>COSMOS Technology Toolkit</a:t>
            </a:r>
            <a:r>
              <a:rPr lang="en-US" dirty="0" smtClean="0"/>
              <a:t>: a computer and monitor, an ADALM-PLUTO Transceiver and antenna. </a:t>
            </a:r>
            <a:r>
              <a:rPr lang="en-US" dirty="0" smtClean="0"/>
              <a:t>This experiment can also be done on the WITEST, ORBIT, or COSMOS testbed. </a:t>
            </a:r>
            <a:endParaRPr lang="en-US" dirty="0" smtClean="0"/>
          </a:p>
          <a:p>
            <a:pPr marL="0" indent="0">
              <a:buNone/>
            </a:pPr>
            <a:r>
              <a:rPr lang="en-US" dirty="0" smtClean="0"/>
              <a:t>The materials are already assembled on your desks. Get ready and wait for your teacher to tell you to begin </a:t>
            </a:r>
            <a:endParaRPr lang="en-US" dirty="0"/>
          </a:p>
        </p:txBody>
      </p:sp>
      <p:pic>
        <p:nvPicPr>
          <p:cNvPr id="4" name="Picture 3" descr="Image result for cosmos testbed logo"/>
          <p:cNvPicPr/>
          <p:nvPr/>
        </p:nvPicPr>
        <p:blipFill>
          <a:blip r:embed="rId3">
            <a:extLst>
              <a:ext uri="{28A0092B-C50C-407E-A947-70E740481C1C}">
                <a14:useLocalDpi xmlns:a14="http://schemas.microsoft.com/office/drawing/2010/main" val="0"/>
              </a:ext>
            </a:extLst>
          </a:blip>
          <a:srcRect/>
          <a:stretch>
            <a:fillRect/>
          </a:stretch>
        </p:blipFill>
        <p:spPr bwMode="auto">
          <a:xfrm>
            <a:off x="0" y="6927"/>
            <a:ext cx="4341812" cy="738349"/>
          </a:xfrm>
          <a:prstGeom prst="rect">
            <a:avLst/>
          </a:prstGeom>
          <a:noFill/>
          <a:ln>
            <a:noFill/>
          </a:ln>
        </p:spPr>
      </p:pic>
    </p:spTree>
    <p:extLst>
      <p:ext uri="{BB962C8B-B14F-4D97-AF65-F5344CB8AC3E}">
        <p14:creationId xmlns:p14="http://schemas.microsoft.com/office/powerpoint/2010/main" val="20657701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a:spLocks noGrp="1"/>
          </p:cNvSpPr>
          <p:nvPr>
            <p:ph type="subTitle" idx="1"/>
          </p:nvPr>
        </p:nvSpPr>
        <p:spPr>
          <a:xfrm>
            <a:off x="303212" y="1143001"/>
            <a:ext cx="11885613" cy="5714999"/>
          </a:xfrm>
        </p:spPr>
        <p:txBody>
          <a:bodyPr>
            <a:noAutofit/>
          </a:bodyPr>
          <a:lstStyle/>
          <a:p>
            <a:pPr algn="l"/>
            <a:r>
              <a:rPr lang="en-US" sz="3200" u="sng" dirty="0" smtClean="0">
                <a:solidFill>
                  <a:schemeClr val="tx1"/>
                </a:solidFill>
                <a:latin typeface="Arial" panose="020B0604020202020204" pitchFamily="34" charset="0"/>
                <a:cs typeface="Arial" panose="020B0604020202020204" pitchFamily="34" charset="0"/>
              </a:rPr>
              <a:t>Unit 5: Evolution of Technology in Science </a:t>
            </a:r>
          </a:p>
          <a:p>
            <a:pPr algn="l"/>
            <a:r>
              <a:rPr lang="en-US" sz="3200" u="sng" dirty="0" smtClean="0">
                <a:solidFill>
                  <a:schemeClr val="tx1"/>
                </a:solidFill>
                <a:latin typeface="Arial Black" panose="020B0A04020102020204" pitchFamily="34" charset="0"/>
              </a:rPr>
              <a:t>Topic</a:t>
            </a:r>
            <a:r>
              <a:rPr lang="en-US" sz="3200" dirty="0" smtClean="0">
                <a:solidFill>
                  <a:schemeClr val="tx1"/>
                </a:solidFill>
                <a:latin typeface="Arial Black" panose="020B0A04020102020204" pitchFamily="34" charset="0"/>
              </a:rPr>
              <a:t>: </a:t>
            </a:r>
            <a:r>
              <a:rPr lang="en-US" b="1" dirty="0">
                <a:solidFill>
                  <a:schemeClr val="tx1"/>
                </a:solidFill>
              </a:rPr>
              <a:t>Bandwidth and Data Rate </a:t>
            </a:r>
            <a:endParaRPr lang="en-US" sz="3200" b="1" dirty="0" smtClean="0">
              <a:solidFill>
                <a:schemeClr val="tx1"/>
              </a:solidFill>
              <a:latin typeface="Arial Black" panose="020B0A04020102020204" pitchFamily="34" charset="0"/>
            </a:endParaRPr>
          </a:p>
          <a:p>
            <a:pPr algn="l"/>
            <a:r>
              <a:rPr lang="en-US" sz="3200" u="sng" dirty="0" smtClean="0">
                <a:solidFill>
                  <a:schemeClr val="tx1"/>
                </a:solidFill>
                <a:latin typeface="Arial Black" panose="020B0A04020102020204" pitchFamily="34" charset="0"/>
              </a:rPr>
              <a:t>Learning Target</a:t>
            </a:r>
            <a:r>
              <a:rPr lang="en-US" sz="3200" dirty="0" smtClean="0">
                <a:solidFill>
                  <a:schemeClr val="tx1"/>
                </a:solidFill>
                <a:latin typeface="Arial Black" panose="020B0A04020102020204" pitchFamily="34" charset="0"/>
              </a:rPr>
              <a:t>: I can… </a:t>
            </a:r>
          </a:p>
          <a:p>
            <a:pPr marL="457200" lvl="0" indent="-457200" algn="l" fontAlgn="base">
              <a:buFont typeface="Arial" panose="020B0604020202020204" pitchFamily="34" charset="0"/>
              <a:buChar char="•"/>
            </a:pPr>
            <a:r>
              <a:rPr lang="en-US" b="1" dirty="0">
                <a:solidFill>
                  <a:schemeClr val="tx1"/>
                </a:solidFill>
              </a:rPr>
              <a:t>Understand what signal bandwidth is.</a:t>
            </a:r>
          </a:p>
          <a:p>
            <a:pPr marL="457200" lvl="0" indent="-457200" algn="l" fontAlgn="base">
              <a:buFont typeface="Arial" panose="020B0604020202020204" pitchFamily="34" charset="0"/>
              <a:buChar char="•"/>
            </a:pPr>
            <a:r>
              <a:rPr lang="en-US" b="1" dirty="0">
                <a:solidFill>
                  <a:schemeClr val="tx1"/>
                </a:solidFill>
              </a:rPr>
              <a:t>Understand how bandwidth affects the rate with which we transmit information.</a:t>
            </a:r>
          </a:p>
          <a:p>
            <a:pPr lvl="0" algn="l"/>
            <a:r>
              <a:rPr lang="en-US" sz="3200" dirty="0" smtClean="0">
                <a:solidFill>
                  <a:schemeClr val="tx1"/>
                </a:solidFill>
                <a:latin typeface="Arial Black" panose="020B0A04020102020204" pitchFamily="34" charset="0"/>
              </a:rPr>
              <a:t>Standard(s</a:t>
            </a:r>
            <a:r>
              <a:rPr lang="en-US" sz="3200" dirty="0" smtClean="0">
                <a:solidFill>
                  <a:schemeClr val="tx1"/>
                </a:solidFill>
                <a:latin typeface="Arial Black" panose="020B0A04020102020204" pitchFamily="34" charset="0"/>
              </a:rPr>
              <a:t>): </a:t>
            </a:r>
          </a:p>
          <a:p>
            <a:pPr algn="l"/>
            <a:r>
              <a:rPr lang="en-US" dirty="0">
                <a:solidFill>
                  <a:schemeClr val="tx1"/>
                </a:solidFill>
              </a:rPr>
              <a:t>MS-PS4-3. Integrate qualitative scientific and technical information to support the claim that digitized signals are a more reliable way to encode and transmit information than analog signals.</a:t>
            </a:r>
            <a:r>
              <a:rPr lang="en-US" sz="3200" dirty="0" smtClean="0">
                <a:solidFill>
                  <a:schemeClr val="tx1"/>
                </a:solidFill>
                <a:latin typeface="Arial Black" panose="020B0A04020102020204" pitchFamily="34" charset="0"/>
              </a:rPr>
              <a:t>  </a:t>
            </a:r>
            <a:endParaRPr lang="en-US" sz="3200" dirty="0">
              <a:solidFill>
                <a:schemeClr val="tx1"/>
              </a:solidFill>
              <a:latin typeface="Arial Black" panose="020B0A04020102020204" pitchFamily="34" charset="0"/>
            </a:endParaRPr>
          </a:p>
        </p:txBody>
      </p:sp>
      <p:sp>
        <p:nvSpPr>
          <p:cNvPr id="2" name="Title 1"/>
          <p:cNvSpPr>
            <a:spLocks noGrp="1"/>
          </p:cNvSpPr>
          <p:nvPr>
            <p:ph type="ctrTitle"/>
          </p:nvPr>
        </p:nvSpPr>
        <p:spPr>
          <a:xfrm>
            <a:off x="0" y="13855"/>
            <a:ext cx="12188825" cy="1146174"/>
          </a:xfrm>
        </p:spPr>
        <p:txBody>
          <a:bodyPr/>
          <a:lstStyle/>
          <a:p>
            <a:endParaRPr lang="en-US" dirty="0"/>
          </a:p>
        </p:txBody>
      </p:sp>
      <p:pic>
        <p:nvPicPr>
          <p:cNvPr id="5" name="Picture 4" descr="Image result for cosmos testbed logo"/>
          <p:cNvPicPr/>
          <p:nvPr/>
        </p:nvPicPr>
        <p:blipFill>
          <a:blip r:embed="rId2">
            <a:extLst>
              <a:ext uri="{28A0092B-C50C-407E-A947-70E740481C1C}">
                <a14:useLocalDpi xmlns:a14="http://schemas.microsoft.com/office/drawing/2010/main" val="0"/>
              </a:ext>
            </a:extLst>
          </a:blip>
          <a:srcRect/>
          <a:stretch>
            <a:fillRect/>
          </a:stretch>
        </p:blipFill>
        <p:spPr bwMode="auto">
          <a:xfrm>
            <a:off x="0" y="-27709"/>
            <a:ext cx="12188825" cy="1170710"/>
          </a:xfrm>
          <a:prstGeom prst="rect">
            <a:avLst/>
          </a:prstGeom>
          <a:noFill/>
          <a:ln>
            <a:noFill/>
          </a:ln>
        </p:spPr>
      </p:pic>
    </p:spTree>
    <p:extLst>
      <p:ext uri="{BB962C8B-B14F-4D97-AF65-F5344CB8AC3E}">
        <p14:creationId xmlns:p14="http://schemas.microsoft.com/office/powerpoint/2010/main" val="9207379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12188825" cy="1143001"/>
          </a:xfrm>
        </p:spPr>
        <p:txBody>
          <a:bodyPr/>
          <a:lstStyle/>
          <a:p>
            <a:pPr algn="ctr"/>
            <a:endParaRPr lang="en-US" u="sng" dirty="0">
              <a:latin typeface="Arial Black" panose="020B0A04020102020204" pitchFamily="34" charset="0"/>
            </a:endParaRPr>
          </a:p>
        </p:txBody>
      </p:sp>
      <p:sp>
        <p:nvSpPr>
          <p:cNvPr id="5" name="Content Placeholder 2"/>
          <p:cNvSpPr>
            <a:spLocks noGrp="1"/>
          </p:cNvSpPr>
          <p:nvPr>
            <p:ph idx="1"/>
          </p:nvPr>
        </p:nvSpPr>
        <p:spPr>
          <a:xfrm>
            <a:off x="455612" y="1295400"/>
            <a:ext cx="11201400" cy="5562600"/>
          </a:xfrm>
        </p:spPr>
        <p:txBody>
          <a:bodyPr>
            <a:normAutofit/>
          </a:bodyPr>
          <a:lstStyle/>
          <a:p>
            <a:pPr marL="0" indent="0" algn="ctr">
              <a:buNone/>
            </a:pPr>
            <a:r>
              <a:rPr lang="en-US" sz="4400" u="sng" dirty="0" smtClean="0">
                <a:latin typeface="Arial Black" panose="020B0A04020102020204" pitchFamily="34" charset="0"/>
              </a:rPr>
              <a:t>Homework</a:t>
            </a:r>
            <a:endParaRPr lang="en-US" sz="4400" b="1" dirty="0" smtClean="0"/>
          </a:p>
          <a:p>
            <a:pPr marL="0" indent="0">
              <a:buNone/>
            </a:pPr>
            <a:r>
              <a:rPr lang="en-US" sz="4400" b="1" dirty="0"/>
              <a:t>Research and write a short paragraph to explain what transmission data rate is. </a:t>
            </a:r>
            <a:r>
              <a:rPr lang="en-US" sz="4400" u="sng" dirty="0" smtClean="0">
                <a:latin typeface="Arial Black" panose="020B0A04020102020204" pitchFamily="34" charset="0"/>
              </a:rPr>
              <a:t/>
            </a:r>
            <a:br>
              <a:rPr lang="en-US" sz="4400" u="sng" dirty="0" smtClean="0">
                <a:latin typeface="Arial Black" panose="020B0A04020102020204" pitchFamily="34" charset="0"/>
              </a:rPr>
            </a:br>
            <a:endParaRPr lang="en-US" sz="4400" u="sng" dirty="0" smtClean="0">
              <a:latin typeface="Arial Black" panose="020B0A04020102020204" pitchFamily="34" charset="0"/>
            </a:endParaRPr>
          </a:p>
          <a:p>
            <a:pPr marL="0" indent="0">
              <a:buNone/>
            </a:pPr>
            <a:r>
              <a:rPr lang="en-US" sz="4400" u="sng" dirty="0" smtClean="0">
                <a:latin typeface="Arial Black" panose="020B0A04020102020204" pitchFamily="34" charset="0"/>
              </a:rPr>
              <a:t>Problem </a:t>
            </a:r>
            <a:r>
              <a:rPr lang="en-US" sz="4400" u="sng" dirty="0" smtClean="0">
                <a:latin typeface="Arial Black" panose="020B0A04020102020204" pitchFamily="34" charset="0"/>
              </a:rPr>
              <a:t>of the Day </a:t>
            </a:r>
            <a:endParaRPr lang="en-US" sz="3600" u="sng" dirty="0" smtClean="0">
              <a:latin typeface="Arial Black" panose="020B0A04020102020204" pitchFamily="34" charset="0"/>
            </a:endParaRPr>
          </a:p>
          <a:p>
            <a:pPr marL="0" indent="0">
              <a:buNone/>
            </a:pPr>
            <a:r>
              <a:rPr lang="en-US" sz="4400" dirty="0" smtClean="0"/>
              <a:t>What do you think makes your internet slow? </a:t>
            </a:r>
            <a:endParaRPr lang="en-US" sz="4400" dirty="0">
              <a:latin typeface="Arial Black" panose="020B0A04020102020204" pitchFamily="34" charset="0"/>
            </a:endParaRPr>
          </a:p>
          <a:p>
            <a:pPr marL="0" indent="0">
              <a:buNone/>
            </a:pPr>
            <a:endParaRPr lang="en-US" sz="4400" u="sng" dirty="0" smtClean="0">
              <a:latin typeface="Arial Black" panose="020B0A04020102020204" pitchFamily="34" charset="0"/>
            </a:endParaRPr>
          </a:p>
        </p:txBody>
      </p:sp>
      <p:pic>
        <p:nvPicPr>
          <p:cNvPr id="6" name="Picture 5" descr="Image result for cosmos testbed logo"/>
          <p:cNvPicPr/>
          <p:nvPr/>
        </p:nvPicPr>
        <p:blipFill>
          <a:blip r:embed="rId2">
            <a:extLst>
              <a:ext uri="{28A0092B-C50C-407E-A947-70E740481C1C}">
                <a14:useLocalDpi xmlns:a14="http://schemas.microsoft.com/office/drawing/2010/main" val="0"/>
              </a:ext>
            </a:extLst>
          </a:blip>
          <a:srcRect/>
          <a:stretch>
            <a:fillRect/>
          </a:stretch>
        </p:blipFill>
        <p:spPr bwMode="auto">
          <a:xfrm>
            <a:off x="0" y="-27709"/>
            <a:ext cx="12188825" cy="1170710"/>
          </a:xfrm>
          <a:prstGeom prst="rect">
            <a:avLst/>
          </a:prstGeom>
          <a:noFill/>
          <a:ln>
            <a:noFill/>
          </a:ln>
        </p:spPr>
      </p:pic>
    </p:spTree>
    <p:extLst>
      <p:ext uri="{BB962C8B-B14F-4D97-AF65-F5344CB8AC3E}">
        <p14:creationId xmlns:p14="http://schemas.microsoft.com/office/powerpoint/2010/main" val="31172935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 y="27709"/>
            <a:ext cx="12188824" cy="1115292"/>
          </a:xfrm>
        </p:spPr>
        <p:txBody>
          <a:bodyPr/>
          <a:lstStyle/>
          <a:p>
            <a:pPr algn="ctr"/>
            <a:endParaRPr lang="en-US" u="sng" dirty="0">
              <a:latin typeface="Arial Black" panose="020B0A04020102020204" pitchFamily="34" charset="0"/>
            </a:endParaRPr>
          </a:p>
        </p:txBody>
      </p:sp>
      <p:sp>
        <p:nvSpPr>
          <p:cNvPr id="5" name="Content Placeholder 2"/>
          <p:cNvSpPr>
            <a:spLocks noGrp="1"/>
          </p:cNvSpPr>
          <p:nvPr>
            <p:ph idx="1"/>
          </p:nvPr>
        </p:nvSpPr>
        <p:spPr/>
        <p:txBody>
          <a:bodyPr>
            <a:normAutofit/>
          </a:bodyPr>
          <a:lstStyle/>
          <a:p>
            <a:pPr marL="0" indent="0" algn="ctr">
              <a:buNone/>
            </a:pPr>
            <a:r>
              <a:rPr lang="en-US" sz="3600" u="sng" dirty="0" smtClean="0">
                <a:latin typeface="Arial Black" panose="020B0A04020102020204" pitchFamily="34" charset="0"/>
              </a:rPr>
              <a:t>Discussion Questions</a:t>
            </a:r>
            <a:endParaRPr lang="en-US" sz="3600" b="1" dirty="0" smtClean="0"/>
          </a:p>
          <a:p>
            <a:endParaRPr lang="en-US" sz="3600" dirty="0" smtClean="0"/>
          </a:p>
          <a:p>
            <a:pPr lvl="0"/>
            <a:r>
              <a:rPr lang="en-US" sz="3600" b="1" dirty="0"/>
              <a:t>What is bandwidth? </a:t>
            </a:r>
          </a:p>
          <a:p>
            <a:pPr lvl="0"/>
            <a:r>
              <a:rPr lang="en-US" sz="3600" b="1" dirty="0"/>
              <a:t>Why is bandwidth important in transmitting information?</a:t>
            </a:r>
          </a:p>
          <a:p>
            <a:pPr marL="0" indent="0">
              <a:buNone/>
            </a:pPr>
            <a:endParaRPr lang="en-US" sz="3600" b="1" dirty="0" smtClean="0">
              <a:solidFill>
                <a:srgbClr val="FF0000"/>
              </a:solidFill>
              <a:latin typeface="Arial Black" panose="020B0A04020102020204" pitchFamily="34" charset="0"/>
            </a:endParaRPr>
          </a:p>
          <a:p>
            <a:pPr marL="0" indent="0">
              <a:buNone/>
            </a:pPr>
            <a:endParaRPr lang="en-US" dirty="0"/>
          </a:p>
        </p:txBody>
      </p:sp>
      <p:sp>
        <p:nvSpPr>
          <p:cNvPr id="7" name="SMARTInkShape-3"/>
          <p:cNvSpPr/>
          <p:nvPr>
            <p:custDataLst>
              <p:tags r:id="rId1"/>
            </p:custDataLst>
          </p:nvPr>
        </p:nvSpPr>
        <p:spPr>
          <a:xfrm>
            <a:off x="12111454" y="6286501"/>
            <a:ext cx="8929" cy="1"/>
          </a:xfrm>
          <a:custGeom>
            <a:avLst/>
            <a:gdLst/>
            <a:ahLst/>
            <a:cxnLst/>
            <a:rect l="0" t="0" r="0" b="0"/>
            <a:pathLst>
              <a:path w="8931" h="1">
                <a:moveTo>
                  <a:pt x="0" y="0"/>
                </a:moveTo>
                <a:lnTo>
                  <a:pt x="0" y="0"/>
                </a:lnTo>
                <a:lnTo>
                  <a:pt x="893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6" name="Picture 5" descr="Image result for cosmos testbed logo"/>
          <p:cNvPicPr/>
          <p:nvPr/>
        </p:nvPicPr>
        <p:blipFill>
          <a:blip r:embed="rId3">
            <a:extLst>
              <a:ext uri="{28A0092B-C50C-407E-A947-70E740481C1C}">
                <a14:useLocalDpi xmlns:a14="http://schemas.microsoft.com/office/drawing/2010/main" val="0"/>
              </a:ext>
            </a:extLst>
          </a:blip>
          <a:srcRect/>
          <a:stretch>
            <a:fillRect/>
          </a:stretch>
        </p:blipFill>
        <p:spPr bwMode="auto">
          <a:xfrm>
            <a:off x="0" y="-27709"/>
            <a:ext cx="12188825" cy="1170710"/>
          </a:xfrm>
          <a:prstGeom prst="rect">
            <a:avLst/>
          </a:prstGeom>
          <a:noFill/>
          <a:ln>
            <a:noFill/>
          </a:ln>
        </p:spPr>
      </p:pic>
    </p:spTree>
    <p:extLst>
      <p:ext uri="{BB962C8B-B14F-4D97-AF65-F5344CB8AC3E}">
        <p14:creationId xmlns:p14="http://schemas.microsoft.com/office/powerpoint/2010/main" val="440472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1023" y="990600"/>
            <a:ext cx="7335089" cy="5232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808193" y="0"/>
            <a:ext cx="8380632" cy="710640"/>
          </a:xfrm>
        </p:spPr>
        <p:txBody>
          <a:bodyPr>
            <a:normAutofit fontScale="90000"/>
          </a:bodyPr>
          <a:lstStyle/>
          <a:p>
            <a:pPr algn="ctr"/>
            <a:r>
              <a:rPr lang="en-US" dirty="0" smtClean="0">
                <a:solidFill>
                  <a:srgbClr val="FF0000"/>
                </a:solidFill>
                <a:latin typeface="Arial Black" panose="020B0A04020102020204" pitchFamily="34" charset="0"/>
              </a:rPr>
              <a:t>Bandwidth</a:t>
            </a:r>
            <a:r>
              <a:rPr lang="en-US" dirty="0" smtClean="0">
                <a:solidFill>
                  <a:srgbClr val="FF0000"/>
                </a:solidFill>
                <a:latin typeface="Arial Black" panose="020B0A04020102020204" pitchFamily="34" charset="0"/>
              </a:rPr>
              <a:t> </a:t>
            </a:r>
            <a:endParaRPr lang="en-US"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112030" y="710640"/>
            <a:ext cx="5144182" cy="5994960"/>
          </a:xfrm>
        </p:spPr>
        <p:txBody>
          <a:bodyPr>
            <a:normAutofit/>
          </a:bodyPr>
          <a:lstStyle/>
          <a:p>
            <a:pPr marL="0" indent="0">
              <a:buNone/>
            </a:pPr>
            <a:endParaRPr lang="en-US" b="1" i="1" dirty="0" smtClean="0"/>
          </a:p>
          <a:p>
            <a:pPr marL="0" indent="0">
              <a:buNone/>
            </a:pPr>
            <a:r>
              <a:rPr lang="en-US" b="1" i="1" dirty="0" smtClean="0"/>
              <a:t>Bandwidth</a:t>
            </a:r>
            <a:r>
              <a:rPr lang="en-US" dirty="0" smtClean="0"/>
              <a:t> </a:t>
            </a:r>
            <a:r>
              <a:rPr lang="en-US" dirty="0"/>
              <a:t>is the range of frequencies “occupied” by a signal – in particular, the width of the range of frequencies. </a:t>
            </a:r>
            <a:r>
              <a:rPr lang="en-US" dirty="0" smtClean="0"/>
              <a:t> </a:t>
            </a:r>
            <a:endParaRPr lang="en-US" dirty="0"/>
          </a:p>
        </p:txBody>
      </p:sp>
      <p:pic>
        <p:nvPicPr>
          <p:cNvPr id="6" name="Picture 5" descr="Image result for cosmos testbed logo"/>
          <p:cNvPicPr/>
          <p:nvPr/>
        </p:nvPicPr>
        <p:blipFill>
          <a:blip r:embed="rId3">
            <a:extLst>
              <a:ext uri="{28A0092B-C50C-407E-A947-70E740481C1C}">
                <a14:useLocalDpi xmlns:a14="http://schemas.microsoft.com/office/drawing/2010/main" val="0"/>
              </a:ext>
            </a:extLst>
          </a:blip>
          <a:srcRect/>
          <a:stretch>
            <a:fillRect/>
          </a:stretch>
        </p:blipFill>
        <p:spPr bwMode="auto">
          <a:xfrm>
            <a:off x="1" y="-27709"/>
            <a:ext cx="4341812" cy="738349"/>
          </a:xfrm>
          <a:prstGeom prst="rect">
            <a:avLst/>
          </a:prstGeom>
          <a:noFill/>
          <a:ln>
            <a:noFill/>
          </a:ln>
        </p:spPr>
      </p:pic>
    </p:spTree>
    <p:extLst>
      <p:ext uri="{BB962C8B-B14F-4D97-AF65-F5344CB8AC3E}">
        <p14:creationId xmlns:p14="http://schemas.microsoft.com/office/powerpoint/2010/main" val="20909752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7793" y="13855"/>
            <a:ext cx="7771032" cy="710640"/>
          </a:xfrm>
        </p:spPr>
        <p:txBody>
          <a:bodyPr>
            <a:normAutofit fontScale="90000"/>
          </a:bodyPr>
          <a:lstStyle/>
          <a:p>
            <a:r>
              <a:rPr lang="en-US" dirty="0" smtClean="0">
                <a:solidFill>
                  <a:srgbClr val="FF0000"/>
                </a:solidFill>
                <a:latin typeface="Arial Black" panose="020B0A04020102020204" pitchFamily="34" charset="0"/>
              </a:rPr>
              <a:t>Bandwidth</a:t>
            </a:r>
            <a:endParaRPr lang="en-US" dirty="0">
              <a:solidFill>
                <a:srgbClr val="FF0000"/>
              </a:solidFill>
              <a:latin typeface="Arial Black" panose="020B0A04020102020204" pitchFamily="34" charset="0"/>
            </a:endParaRPr>
          </a:p>
        </p:txBody>
      </p:sp>
      <p:pic>
        <p:nvPicPr>
          <p:cNvPr id="5" name="Picture 4" descr="Image result for cosmos testbed logo"/>
          <p:cNvPicPr/>
          <p:nvPr/>
        </p:nvPicPr>
        <p:blipFill>
          <a:blip r:embed="rId2">
            <a:extLst>
              <a:ext uri="{28A0092B-C50C-407E-A947-70E740481C1C}">
                <a14:useLocalDpi xmlns:a14="http://schemas.microsoft.com/office/drawing/2010/main" val="0"/>
              </a:ext>
            </a:extLst>
          </a:blip>
          <a:srcRect/>
          <a:stretch>
            <a:fillRect/>
          </a:stretch>
        </p:blipFill>
        <p:spPr bwMode="auto">
          <a:xfrm>
            <a:off x="0" y="6927"/>
            <a:ext cx="4341812" cy="738349"/>
          </a:xfrm>
          <a:prstGeom prst="rect">
            <a:avLst/>
          </a:prstGeom>
          <a:noFill/>
          <a:ln>
            <a:noFill/>
          </a:ln>
        </p:spPr>
      </p:pic>
      <p:sp>
        <p:nvSpPr>
          <p:cNvPr id="8" name="TextBox 7"/>
          <p:cNvSpPr txBox="1"/>
          <p:nvPr/>
        </p:nvSpPr>
        <p:spPr>
          <a:xfrm>
            <a:off x="162829" y="745276"/>
            <a:ext cx="11430000" cy="2062103"/>
          </a:xfrm>
          <a:prstGeom prst="rect">
            <a:avLst/>
          </a:prstGeom>
          <a:noFill/>
        </p:spPr>
        <p:txBody>
          <a:bodyPr wrap="square" rtlCol="0">
            <a:spAutoFit/>
          </a:bodyPr>
          <a:lstStyle/>
          <a:p>
            <a:r>
              <a:rPr lang="en-US" sz="3200" dirty="0"/>
              <a:t>Recall, that when looking at a signal in the frequency domain, we saw that the signal may not be only confined in a narrow range of frequencies, but may have energy on a wider set of frequencies. See below:</a:t>
            </a:r>
            <a:endParaRPr lang="en-US" sz="32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949" y="2774576"/>
            <a:ext cx="11999875" cy="362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00983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1812" y="1"/>
            <a:ext cx="7847013" cy="838199"/>
          </a:xfrm>
        </p:spPr>
        <p:txBody>
          <a:bodyPr>
            <a:normAutofit/>
          </a:bodyPr>
          <a:lstStyle/>
          <a:p>
            <a:r>
              <a:rPr lang="en-US" dirty="0" smtClean="0">
                <a:solidFill>
                  <a:srgbClr val="FF0000"/>
                </a:solidFill>
                <a:latin typeface="Arial Black" panose="020B0A04020102020204" pitchFamily="34" charset="0"/>
              </a:rPr>
              <a:t>Bandwidth</a:t>
            </a:r>
            <a:endParaRPr lang="en-US" dirty="0">
              <a:solidFill>
                <a:srgbClr val="FF0000"/>
              </a:solidFill>
              <a:latin typeface="Arial Black" panose="020B0A04020102020204" pitchFamily="34" charset="0"/>
            </a:endParaRPr>
          </a:p>
        </p:txBody>
      </p:sp>
      <p:pic>
        <p:nvPicPr>
          <p:cNvPr id="5" name="Picture 4" descr="Image result for cosmos testbed logo"/>
          <p:cNvPicPr/>
          <p:nvPr/>
        </p:nvPicPr>
        <p:blipFill>
          <a:blip r:embed="rId2">
            <a:extLst>
              <a:ext uri="{28A0092B-C50C-407E-A947-70E740481C1C}">
                <a14:useLocalDpi xmlns:a14="http://schemas.microsoft.com/office/drawing/2010/main" val="0"/>
              </a:ext>
            </a:extLst>
          </a:blip>
          <a:srcRect/>
          <a:stretch>
            <a:fillRect/>
          </a:stretch>
        </p:blipFill>
        <p:spPr bwMode="auto">
          <a:xfrm>
            <a:off x="0" y="6927"/>
            <a:ext cx="4341812" cy="738349"/>
          </a:xfrm>
          <a:prstGeom prst="rect">
            <a:avLst/>
          </a:prstGeom>
          <a:noFill/>
          <a:ln>
            <a:noFill/>
          </a:ln>
        </p:spPr>
      </p:pic>
      <p:sp>
        <p:nvSpPr>
          <p:cNvPr id="6" name="TextBox 5"/>
          <p:cNvSpPr txBox="1"/>
          <p:nvPr/>
        </p:nvSpPr>
        <p:spPr>
          <a:xfrm>
            <a:off x="162829" y="745276"/>
            <a:ext cx="11430000" cy="1077218"/>
          </a:xfrm>
          <a:prstGeom prst="rect">
            <a:avLst/>
          </a:prstGeom>
          <a:noFill/>
        </p:spPr>
        <p:txBody>
          <a:bodyPr wrap="square" rtlCol="0">
            <a:spAutoFit/>
          </a:bodyPr>
          <a:lstStyle/>
          <a:p>
            <a:r>
              <a:rPr lang="en-US" sz="3200" dirty="0"/>
              <a:t>Let us take a closer look at the </a:t>
            </a:r>
            <a:r>
              <a:rPr lang="en-US" sz="3200" dirty="0" smtClean="0"/>
              <a:t>graph </a:t>
            </a:r>
            <a:r>
              <a:rPr lang="en-US" sz="3200" dirty="0"/>
              <a:t>showing the “Power of the radio spectrum” </a:t>
            </a:r>
          </a:p>
        </p:txBody>
      </p:sp>
      <p:sp>
        <p:nvSpPr>
          <p:cNvPr id="3" name="Rectangle 2"/>
          <p:cNvSpPr/>
          <p:nvPr/>
        </p:nvSpPr>
        <p:spPr>
          <a:xfrm>
            <a:off x="162829" y="5638800"/>
            <a:ext cx="11875183" cy="1077218"/>
          </a:xfrm>
          <a:prstGeom prst="rect">
            <a:avLst/>
          </a:prstGeom>
        </p:spPr>
        <p:txBody>
          <a:bodyPr wrap="square">
            <a:spAutoFit/>
          </a:bodyPr>
          <a:lstStyle/>
          <a:p>
            <a:r>
              <a:rPr lang="en-US" sz="3200" dirty="0"/>
              <a:t>Each “point” on the </a:t>
            </a:r>
            <a:r>
              <a:rPr lang="en-US" sz="3200" dirty="0" smtClean="0"/>
              <a:t>frequency </a:t>
            </a:r>
            <a:r>
              <a:rPr lang="en-US" sz="3200" dirty="0"/>
              <a:t>axis is 100 kHz. We can see that this signal </a:t>
            </a:r>
            <a:r>
              <a:rPr lang="en-US" sz="3200" dirty="0" smtClean="0"/>
              <a:t>occupies 400 </a:t>
            </a:r>
            <a:r>
              <a:rPr lang="en-US" sz="3200" dirty="0"/>
              <a:t>kHz in total. This is its </a:t>
            </a:r>
            <a:r>
              <a:rPr lang="en-US" sz="3200" b="1" i="1" dirty="0"/>
              <a:t>bandwidth</a:t>
            </a:r>
            <a:r>
              <a:rPr lang="en-US" sz="3200" b="1" dirty="0"/>
              <a:t>.</a:t>
            </a:r>
            <a:r>
              <a:rPr lang="en-US" sz="3200" dirty="0"/>
              <a:t> </a:t>
            </a:r>
          </a:p>
        </p:txBody>
      </p:sp>
      <p:pic>
        <p:nvPicPr>
          <p:cNvPr id="7" name="Picture 6"/>
          <p:cNvPicPr/>
          <p:nvPr/>
        </p:nvPicPr>
        <p:blipFill>
          <a:blip r:embed="rId3"/>
          <a:stretch>
            <a:fillRect/>
          </a:stretch>
        </p:blipFill>
        <p:spPr>
          <a:xfrm>
            <a:off x="836612" y="1822494"/>
            <a:ext cx="9906000" cy="3816306"/>
          </a:xfrm>
          <a:prstGeom prst="rect">
            <a:avLst/>
          </a:prstGeom>
        </p:spPr>
      </p:pic>
    </p:spTree>
    <p:extLst>
      <p:ext uri="{BB962C8B-B14F-4D97-AF65-F5344CB8AC3E}">
        <p14:creationId xmlns:p14="http://schemas.microsoft.com/office/powerpoint/2010/main" val="16436279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1812" y="0"/>
            <a:ext cx="7009032" cy="710640"/>
          </a:xfrm>
        </p:spPr>
        <p:txBody>
          <a:bodyPr>
            <a:normAutofit fontScale="90000"/>
          </a:bodyPr>
          <a:lstStyle/>
          <a:p>
            <a:r>
              <a:rPr lang="en-US" dirty="0" smtClean="0">
                <a:solidFill>
                  <a:srgbClr val="FF0000"/>
                </a:solidFill>
                <a:latin typeface="Arial Black" panose="020B0A04020102020204" pitchFamily="34" charset="0"/>
              </a:rPr>
              <a:t>Bandwidth</a:t>
            </a:r>
            <a:endParaRPr lang="en-US"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150812" y="772984"/>
            <a:ext cx="5334000" cy="6085016"/>
          </a:xfrm>
        </p:spPr>
        <p:txBody>
          <a:bodyPr>
            <a:noAutofit/>
          </a:bodyPr>
          <a:lstStyle/>
          <a:p>
            <a:pPr marL="0" indent="0">
              <a:buNone/>
            </a:pPr>
            <a:r>
              <a:rPr lang="en-US" dirty="0"/>
              <a:t>Think of bandwidth as a garden hose we use to water our flower garden. The greater the diameter of the garden hose, the greater amount of water the garden hose can carry. Similarly, the flow of information data is affected by its bandwidth. The greater the bandwidth, the faster we can send data and the more data we can send. </a:t>
            </a:r>
          </a:p>
          <a:p>
            <a:pPr marL="0" indent="0">
              <a:buNone/>
            </a:pPr>
            <a:endParaRPr lang="en-US" sz="2800" dirty="0"/>
          </a:p>
          <a:p>
            <a:pPr marL="0" indent="0">
              <a:buNone/>
            </a:pPr>
            <a:endParaRPr lang="en-US" sz="3000" dirty="0"/>
          </a:p>
          <a:p>
            <a:pPr marL="0" indent="0">
              <a:buNone/>
            </a:pPr>
            <a:endParaRPr lang="en-US" sz="3000" dirty="0" smtClean="0"/>
          </a:p>
          <a:p>
            <a:pPr marL="0" indent="0">
              <a:buNone/>
            </a:pPr>
            <a:endParaRPr lang="en-US" sz="3000" dirty="0"/>
          </a:p>
          <a:p>
            <a:pPr marL="0" indent="0">
              <a:buNone/>
            </a:pPr>
            <a:endParaRPr lang="en-US" sz="3000" dirty="0" smtClean="0"/>
          </a:p>
          <a:p>
            <a:pPr marL="0" indent="0">
              <a:buNone/>
            </a:pPr>
            <a:endParaRPr lang="en-US" sz="3000" dirty="0"/>
          </a:p>
        </p:txBody>
      </p:sp>
      <p:pic>
        <p:nvPicPr>
          <p:cNvPr id="8" name="Picture 7" descr="Image result for cosmos testbed logo"/>
          <p:cNvPicPr/>
          <p:nvPr/>
        </p:nvPicPr>
        <p:blipFill>
          <a:blip r:embed="rId2">
            <a:extLst>
              <a:ext uri="{28A0092B-C50C-407E-A947-70E740481C1C}">
                <a14:useLocalDpi xmlns:a14="http://schemas.microsoft.com/office/drawing/2010/main" val="0"/>
              </a:ext>
            </a:extLst>
          </a:blip>
          <a:srcRect/>
          <a:stretch>
            <a:fillRect/>
          </a:stretch>
        </p:blipFill>
        <p:spPr bwMode="auto">
          <a:xfrm>
            <a:off x="0" y="6927"/>
            <a:ext cx="4341812" cy="738349"/>
          </a:xfrm>
          <a:prstGeom prst="rect">
            <a:avLst/>
          </a:prstGeom>
          <a:noFill/>
          <a:ln>
            <a:noFill/>
          </a:ln>
        </p:spPr>
      </p:pic>
      <p:pic>
        <p:nvPicPr>
          <p:cNvPr id="3074"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2413" y="914400"/>
            <a:ext cx="6856411" cy="5142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60386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1812" y="27709"/>
            <a:ext cx="7772400" cy="764428"/>
          </a:xfrm>
        </p:spPr>
        <p:txBody>
          <a:bodyPr>
            <a:normAutofit/>
          </a:bodyPr>
          <a:lstStyle/>
          <a:p>
            <a:r>
              <a:rPr lang="en-US" dirty="0" smtClean="0">
                <a:solidFill>
                  <a:srgbClr val="FF0000"/>
                </a:solidFill>
                <a:latin typeface="Arial Black" panose="020B0A04020102020204" pitchFamily="34" charset="0"/>
              </a:rPr>
              <a:t>Data Rate</a:t>
            </a:r>
            <a:endParaRPr lang="en-US" dirty="0">
              <a:solidFill>
                <a:srgbClr val="FF0000"/>
              </a:solidFill>
              <a:latin typeface="Arial Black" panose="020B0A04020102020204" pitchFamily="34" charset="0"/>
            </a:endParaRPr>
          </a:p>
        </p:txBody>
      </p:sp>
      <p:pic>
        <p:nvPicPr>
          <p:cNvPr id="6" name="Picture 5" descr="Image result for cosmos testbed logo"/>
          <p:cNvPicPr/>
          <p:nvPr/>
        </p:nvPicPr>
        <p:blipFill>
          <a:blip r:embed="rId2">
            <a:extLst>
              <a:ext uri="{28A0092B-C50C-407E-A947-70E740481C1C}">
                <a14:useLocalDpi xmlns:a14="http://schemas.microsoft.com/office/drawing/2010/main" val="0"/>
              </a:ext>
            </a:extLst>
          </a:blip>
          <a:srcRect/>
          <a:stretch>
            <a:fillRect/>
          </a:stretch>
        </p:blipFill>
        <p:spPr bwMode="auto">
          <a:xfrm>
            <a:off x="0" y="6927"/>
            <a:ext cx="4341812" cy="738349"/>
          </a:xfrm>
          <a:prstGeom prst="rect">
            <a:avLst/>
          </a:prstGeom>
          <a:noFill/>
          <a:ln>
            <a:noFill/>
          </a:ln>
        </p:spPr>
      </p:pic>
      <p:sp>
        <p:nvSpPr>
          <p:cNvPr id="3" name="Rectangle 2"/>
          <p:cNvSpPr/>
          <p:nvPr/>
        </p:nvSpPr>
        <p:spPr>
          <a:xfrm>
            <a:off x="185737" y="786840"/>
            <a:ext cx="4994275" cy="4524315"/>
          </a:xfrm>
          <a:prstGeom prst="rect">
            <a:avLst/>
          </a:prstGeom>
        </p:spPr>
        <p:txBody>
          <a:bodyPr wrap="square">
            <a:spAutoFit/>
          </a:bodyPr>
          <a:lstStyle/>
          <a:p>
            <a:r>
              <a:rPr lang="en-US" sz="3200" b="1" i="1" dirty="0" smtClean="0"/>
              <a:t>Data rate</a:t>
            </a:r>
            <a:r>
              <a:rPr lang="en-US" sz="3200" dirty="0" smtClean="0"/>
              <a:t> is how much information we can send over the air in a given amount of time. It is usually measured in </a:t>
            </a:r>
            <a:r>
              <a:rPr lang="en-US" sz="3200" i="1" dirty="0" smtClean="0"/>
              <a:t>bits per second, </a:t>
            </a:r>
            <a:r>
              <a:rPr lang="en-US" sz="3200" dirty="0" smtClean="0"/>
              <a:t>(a bit is a 0 or 1 value) meaning how many bits can be transmitted within a single second. </a:t>
            </a:r>
            <a:endParaRPr lang="en-US" sz="3200" dirty="0"/>
          </a:p>
        </p:txBody>
      </p:sp>
      <p:pic>
        <p:nvPicPr>
          <p:cNvPr id="5126" name="Picture 6"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0958" y="1371600"/>
            <a:ext cx="7114692" cy="4067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20358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TotalTime>
  <Words>522</Words>
  <Application>Microsoft Office PowerPoint</Application>
  <PresentationFormat>Custom</PresentationFormat>
  <Paragraphs>36</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Bandwidth </vt:lpstr>
      <vt:lpstr>Bandwidth</vt:lpstr>
      <vt:lpstr>Bandwidth</vt:lpstr>
      <vt:lpstr>Bandwidth</vt:lpstr>
      <vt:lpstr>Data Rate</vt:lpstr>
      <vt:lpstr>Bandwidth &amp; Data Rate</vt:lpstr>
      <vt:lpstr>Lab Activity</vt:lpstr>
    </vt:vector>
  </TitlesOfParts>
  <Company>New York City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10</cp:revision>
  <dcterms:created xsi:type="dcterms:W3CDTF">2018-08-18T23:08:06Z</dcterms:created>
  <dcterms:modified xsi:type="dcterms:W3CDTF">2018-08-19T01:19:24Z</dcterms:modified>
</cp:coreProperties>
</file>